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73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7316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31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80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800" spc="-1" strike="noStrike">
                <a:latin typeface="Arial"/>
              </a:rPr>
              <a:t>Pulse para editar el formato del texto de título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8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Pulse para editar el formato de texto del esquema</a:t>
            </a:r>
            <a:endParaRPr b="0" lang="es-A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Segundo nivel del esquema</a:t>
            </a:r>
            <a:endParaRPr b="0" lang="es-A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Tercer nivel del esquema</a:t>
            </a:r>
            <a:endParaRPr b="0" lang="es-A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Cuarto nivel del esquema</a:t>
            </a:r>
            <a:endParaRPr b="0" lang="es-A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Quinto nivel del esquema</a:t>
            </a:r>
            <a:endParaRPr b="0" lang="es-A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Sexto nivel del esquema</a:t>
            </a:r>
            <a:endParaRPr b="0" lang="es-A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Séptimo nivel del esquema</a:t>
            </a:r>
            <a:endParaRPr b="0" lang="es-A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31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</a:t>
            </a:r>
            <a:r>
              <a:rPr b="0" lang="es-AR" sz="4400" spc="-1" strike="noStrike">
                <a:latin typeface="Arial"/>
              </a:rPr>
              <a:t>u</a:t>
            </a:r>
            <a:r>
              <a:rPr b="0" lang="es-AR" sz="4400" spc="-1" strike="noStrike">
                <a:latin typeface="Arial"/>
              </a:rPr>
              <a:t>l</a:t>
            </a:r>
            <a:r>
              <a:rPr b="0" lang="es-AR" sz="4400" spc="-1" strike="noStrike">
                <a:latin typeface="Arial"/>
              </a:rPr>
              <a:t>s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p</a:t>
            </a:r>
            <a:r>
              <a:rPr b="0" lang="es-AR" sz="4400" spc="-1" strike="noStrike">
                <a:latin typeface="Arial"/>
              </a:rPr>
              <a:t>a</a:t>
            </a:r>
            <a:r>
              <a:rPr b="0" lang="es-AR" sz="4400" spc="-1" strike="noStrike">
                <a:latin typeface="Arial"/>
              </a:rPr>
              <a:t>r</a:t>
            </a:r>
            <a:r>
              <a:rPr b="0" lang="es-AR" sz="4400" spc="-1" strike="noStrike">
                <a:latin typeface="Arial"/>
              </a:rPr>
              <a:t>a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d</a:t>
            </a:r>
            <a:r>
              <a:rPr b="0" lang="es-AR" sz="4400" spc="-1" strike="noStrike">
                <a:latin typeface="Arial"/>
              </a:rPr>
              <a:t>i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a</a:t>
            </a:r>
            <a:r>
              <a:rPr b="0" lang="es-AR" sz="4400" spc="-1" strike="noStrike">
                <a:latin typeface="Arial"/>
              </a:rPr>
              <a:t>r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l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f</a:t>
            </a:r>
            <a:r>
              <a:rPr b="0" lang="es-AR" sz="4400" spc="-1" strike="noStrike">
                <a:latin typeface="Arial"/>
              </a:rPr>
              <a:t>o</a:t>
            </a:r>
            <a:r>
              <a:rPr b="0" lang="es-AR" sz="4400" spc="-1" strike="noStrike">
                <a:latin typeface="Arial"/>
              </a:rPr>
              <a:t>r</a:t>
            </a:r>
            <a:r>
              <a:rPr b="0" lang="es-AR" sz="4400" spc="-1" strike="noStrike">
                <a:latin typeface="Arial"/>
              </a:rPr>
              <a:t>m</a:t>
            </a:r>
            <a:r>
              <a:rPr b="0" lang="es-AR" sz="4400" spc="-1" strike="noStrike">
                <a:latin typeface="Arial"/>
              </a:rPr>
              <a:t>a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o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d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l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x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o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d</a:t>
            </a:r>
            <a:r>
              <a:rPr b="0" lang="es-AR" sz="4400" spc="-1" strike="noStrike">
                <a:latin typeface="Arial"/>
              </a:rPr>
              <a:t>e</a:t>
            </a:r>
            <a:r>
              <a:rPr b="0" lang="es-AR" sz="4400" spc="-1" strike="noStrike">
                <a:latin typeface="Arial"/>
              </a:rPr>
              <a:t> 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í</a:t>
            </a:r>
            <a:r>
              <a:rPr b="0" lang="es-AR" sz="4400" spc="-1" strike="noStrike">
                <a:latin typeface="Arial"/>
              </a:rPr>
              <a:t>t</a:t>
            </a:r>
            <a:r>
              <a:rPr b="0" lang="es-AR" sz="4400" spc="-1" strike="noStrike">
                <a:latin typeface="Arial"/>
              </a:rPr>
              <a:t>u</a:t>
            </a:r>
            <a:r>
              <a:rPr b="0" lang="es-AR" sz="4400" spc="-1" strike="noStrike">
                <a:latin typeface="Arial"/>
              </a:rPr>
              <a:t>l</a:t>
            </a:r>
            <a:r>
              <a:rPr b="0" lang="es-AR" sz="4400" spc="-1" strike="noStrike">
                <a:latin typeface="Arial"/>
              </a:rPr>
              <a:t>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31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44000" y="89280"/>
            <a:ext cx="5832000" cy="6695640"/>
          </a:xfrm>
          <a:prstGeom prst="rect">
            <a:avLst/>
          </a:prstGeom>
          <a:solidFill>
            <a:srgbClr val="1584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4968000" y="-72000"/>
            <a:ext cx="7862400" cy="68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432000" y="1750680"/>
            <a:ext cx="5391000" cy="24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AR" sz="2200" spc="593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María L. PÉREZ SAURA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3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Martín PIERANGELI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3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Marcelo M. RAPONI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93" strike="noStrike">
                <a:solidFill>
                  <a:srgbClr val="f2f2f2"/>
                </a:solidFill>
                <a:latin typeface="Avenir Next LT Pro Light"/>
                <a:ea typeface="DejaVu Sans"/>
              </a:rPr>
              <a:t>Javier C. RODRÍGUEZ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010160" y="5112000"/>
            <a:ext cx="362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593" strike="noStrike">
                <a:solidFill>
                  <a:srgbClr val="ffff00"/>
                </a:solidFill>
                <a:latin typeface="Avenir Next LT Pro Light"/>
                <a:ea typeface="DejaVu Sans"/>
              </a:rPr>
              <a:t>MACHINE LEARNING</a:t>
            </a:r>
            <a:endParaRPr b="0" lang="es-AR" sz="1800" spc="-1" strike="noStrike">
              <a:solidFill>
                <a:srgbClr val="ffff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593" strike="noStrike">
                <a:solidFill>
                  <a:srgbClr val="ffff00"/>
                </a:solidFill>
                <a:latin typeface="Avenir Next LT Pro Light"/>
                <a:ea typeface="DejaVu Sans"/>
              </a:rPr>
              <a:t>UNSAM 2021</a:t>
            </a:r>
            <a:endParaRPr b="0" lang="es-AR" sz="1800" spc="-1" strike="noStrike">
              <a:solidFill>
                <a:srgbClr val="ffff00"/>
              </a:solidFill>
              <a:latin typeface="Arial"/>
            </a:endParaRPr>
          </a:p>
        </p:txBody>
      </p:sp>
      <p:pic>
        <p:nvPicPr>
          <p:cNvPr id="80" name="Picture 4_0" descr=""/>
          <p:cNvPicPr/>
          <p:nvPr/>
        </p:nvPicPr>
        <p:blipFill>
          <a:blip r:embed="rId2"/>
          <a:stretch/>
        </p:blipFill>
        <p:spPr>
          <a:xfrm flipH="1">
            <a:off x="7197480" y="2785680"/>
            <a:ext cx="3674880" cy="318996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6912000" y="496440"/>
            <a:ext cx="40053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600" spc="293" strike="noStrike">
                <a:solidFill>
                  <a:srgbClr val="d9d9d9"/>
                </a:solidFill>
                <a:latin typeface="Avenir Next LT Pro Light"/>
                <a:ea typeface="DejaVu Sans"/>
              </a:rPr>
              <a:t>HEART FAILURE PREDICTION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251640" y="354240"/>
            <a:ext cx="5284800" cy="9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1994" strike="noStrike">
                <a:solidFill>
                  <a:srgbClr val="e8f2a1"/>
                </a:solidFill>
                <a:latin typeface="DejaVu Serif"/>
              </a:rPr>
              <a:t>COGNITO</a:t>
            </a:r>
            <a:endParaRPr b="0" lang="es-AR" sz="5400" spc="-1" strike="noStrike">
              <a:solidFill>
                <a:srgbClr val="e8f2a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11640" y="6424560"/>
            <a:ext cx="11023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600" spc="293" strike="noStrike">
                <a:solidFill>
                  <a:srgbClr val="ffffff"/>
                </a:solidFill>
                <a:latin typeface="Avenir Next LT Pro Light"/>
                <a:ea typeface="DejaVu Sans"/>
              </a:rPr>
              <a:t>Fuente: </a:t>
            </a:r>
            <a:r>
              <a:rPr b="0" lang="es-AR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https://www.kaggle.com/andrewmvd/heart-failure-clinical-data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52240" y="1262880"/>
            <a:ext cx="1154376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BINARIAS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anaemia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Disminución de glóbulos rojos o hemoglobina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sex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Mujer u hombre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smoking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fuma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diabetes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 diabetes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high_blood_pressure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 hipertensión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CONTINUAS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age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Edad del paciente  (años)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creatinine_phosphokinase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enzimas CPK en sangre (mcg/L)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Porcentaje de sangre eyectada del corazón por contracción (%)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Plaquetas en sangre (kiloplatelets/mL)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creatinina sérica en sangre (mg/dL)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sodio sérica en sangre (mEq/L)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time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Periodo de seguimiento (días)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TARGET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DEATH_EVENT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falleció durante el periodo de seguimiento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59600" y="166320"/>
            <a:ext cx="1067256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593" strike="noStrike">
                <a:solidFill>
                  <a:srgbClr val="ffffff"/>
                </a:solidFill>
                <a:latin typeface="Avenir Next LT Pro Light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 </a:t>
            </a: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299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PACIENTES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12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FEATURES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TARGET 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7640" y="108000"/>
            <a:ext cx="10512360" cy="706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ffff00"/>
                </a:solidFill>
                <a:latin typeface="Avenir Next LT Pro Light"/>
                <a:ea typeface="DejaVu Sans"/>
              </a:rPr>
              <a:t>PROBLEMA DE </a:t>
            </a:r>
            <a:r>
              <a:rPr b="0" lang="en-US" sz="2200" spc="293" strike="noStrike">
                <a:solidFill>
                  <a:srgbClr val="ffff00"/>
                </a:solidFill>
                <a:latin typeface="Avenir Next LT Pro Light"/>
                <a:ea typeface="DejaVu Sans"/>
              </a:rPr>
              <a:t>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propuso aplicar diferentes modelos de clasificación para inferir si el paciente muere o no.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PERCEPTRON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LOGISTIC REGRESSION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DECISION TREE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RANDOM FOREST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SUPPORT VECTOR MACHINES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ADABOOST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VOTING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93" strike="noStrike">
                <a:solidFill>
                  <a:srgbClr val="70ad47"/>
                </a:solidFill>
                <a:latin typeface="Avenir Next LT Pro Light"/>
                <a:ea typeface="DejaVu Sans"/>
              </a:rPr>
              <a:t>MULTI-LAYERS NETWORK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293" strike="noStrike">
                <a:solidFill>
                  <a:srgbClr val="ffff00"/>
                </a:solidFill>
                <a:latin typeface="Avenir Next LT Pro Light"/>
                <a:ea typeface="DejaVu Sans"/>
              </a:rPr>
              <a:t>SELECCIÓN DE LOS FEATURES MÁS SIGNIFICATIVOS 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realizó un EDA para determinar cuales features son los más relevantes para ser utilizados en la tarea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08240" y="65880"/>
            <a:ext cx="11687760" cy="48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reatinine_phosphokinase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581.8 mcg/L (valor normal &lt;120 )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en pacientes con AC o Pericarditis posterior a un AC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38%  (valor mínimo crítico = 41%)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La disminución puede deberse a un AC o Alta Presión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1.4 mg/dL </a:t>
            </a:r>
            <a:r>
              <a:rPr b="0" lang="en-US" sz="1800" spc="-1" strike="noStrike">
                <a:solidFill>
                  <a:srgbClr val="70ad47"/>
                </a:solidFill>
                <a:latin typeface="Avenir Next LT Pro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(valor normal: mujeres &lt; 1.1, hombres &lt; 1.3)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indican problemas renales, muy relacionado con la presión y el corazón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136.7 mEq/L (valores normales 135-140)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98k/mL (valor mínimo normal = 150)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En general, los valores están por fuera de lo normal lo que indica que los pacientes sufren definitivamente complicaciones relacionadas.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Las condiciones de base tienen poca relevancia pero la probabilidad de muerte aumenta con la simultaneidad.</a:t>
            </a:r>
            <a:endParaRPr b="0" lang="es-A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</p:txBody>
      </p:sp>
      <p:pic>
        <p:nvPicPr>
          <p:cNvPr id="88" name="Picture 12_0" descr=""/>
          <p:cNvPicPr/>
          <p:nvPr/>
        </p:nvPicPr>
        <p:blipFill>
          <a:blip r:embed="rId2"/>
          <a:srcRect l="18642" t="46219" r="44868" b="36010"/>
          <a:stretch/>
        </p:blipFill>
        <p:spPr>
          <a:xfrm>
            <a:off x="2217240" y="4791240"/>
            <a:ext cx="7358400" cy="201240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079080" y="4782240"/>
            <a:ext cx="552600" cy="101412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253480" y="4775400"/>
            <a:ext cx="552600" cy="16668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6882480" y="4776840"/>
            <a:ext cx="552600" cy="16668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9023400" y="4769640"/>
            <a:ext cx="552600" cy="111888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59640" y="78120"/>
            <a:ext cx="109432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Se utilizó Pandas para leer el dataset seleccionado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Se realizó un análisis exploratorio de los datos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43640" y="1332000"/>
            <a:ext cx="11688840" cy="269352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5111640" y="1044000"/>
            <a:ext cx="217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highlight>
                  <a:srgbClr val="81d41a"/>
                </a:highlight>
                <a:latin typeface="Arial"/>
              </a:rPr>
              <a:t>SOBREVIVIENTES</a:t>
            </a:r>
            <a:endParaRPr b="0" lang="es-AR" sz="1800" spc="-1" strike="noStrike">
              <a:highlight>
                <a:srgbClr val="81d41a"/>
              </a:highlight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5276160" y="3937680"/>
            <a:ext cx="158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highlight>
                  <a:srgbClr val="ff8000"/>
                </a:highlight>
                <a:latin typeface="Arial"/>
              </a:rPr>
              <a:t>FALLECIDOS</a:t>
            </a:r>
            <a:endParaRPr b="0" lang="es-AR" sz="1800" spc="-1" strike="noStrike">
              <a:highlight>
                <a:srgbClr val="ff8000"/>
              </a:highlight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87640" y="4233600"/>
            <a:ext cx="11375640" cy="260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</TotalTime>
  <Application>LibreOffice/6.4.7.2$Linux_X86_64 LibreOffice_project/40$Build-2</Application>
  <Words>462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2021-09-02T01:38:18Z</dcterms:created>
  <dc:creator>Pier</dc:creator>
  <dc:description/>
  <dc:language>es-AR</dc:language>
  <cp:lastModifiedBy/>
  <dcterms:modified xsi:type="dcterms:W3CDTF">2021-11-12T19:31:50Z</dcterms:modified>
  <cp:revision>28</cp:revision>
  <dc:subject/>
  <dc:title>COGNITO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